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75" r:id="rId2"/>
    <p:sldId id="298" r:id="rId3"/>
    <p:sldId id="299" r:id="rId4"/>
    <p:sldId id="311" r:id="rId5"/>
    <p:sldId id="301" r:id="rId6"/>
    <p:sldId id="302" r:id="rId7"/>
    <p:sldId id="303" r:id="rId8"/>
    <p:sldId id="304" r:id="rId9"/>
    <p:sldId id="305" r:id="rId10"/>
    <p:sldId id="306" r:id="rId11"/>
    <p:sldId id="310" r:id="rId12"/>
    <p:sldId id="313" r:id="rId13"/>
    <p:sldId id="315" r:id="rId14"/>
    <p:sldId id="320" r:id="rId15"/>
    <p:sldId id="330" r:id="rId16"/>
    <p:sldId id="329" r:id="rId17"/>
    <p:sldId id="314" r:id="rId18"/>
    <p:sldId id="321" r:id="rId19"/>
    <p:sldId id="323" r:id="rId20"/>
    <p:sldId id="325" r:id="rId21"/>
    <p:sldId id="326" r:id="rId22"/>
    <p:sldId id="327" r:id="rId23"/>
    <p:sldId id="322" r:id="rId24"/>
    <p:sldId id="328" r:id="rId25"/>
    <p:sldId id="308" r:id="rId26"/>
    <p:sldId id="309" r:id="rId27"/>
    <p:sldId id="312" r:id="rId28"/>
    <p:sldId id="279" r:id="rId29"/>
    <p:sldId id="33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628" autoAdjust="0"/>
  </p:normalViewPr>
  <p:slideViewPr>
    <p:cSldViewPr snapToGrid="0">
      <p:cViewPr varScale="1">
        <p:scale>
          <a:sx n="72" d="100"/>
          <a:sy n="72" d="100"/>
        </p:scale>
        <p:origin x="20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F8CE2-C293-4D00-A645-9B5D24482006}" type="datetimeFigureOut">
              <a:rPr lang="de-DE" smtClean="0"/>
              <a:t>15.03.2025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EE22E-D4F1-40D7-A03F-1C7960DE94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44EA-B79B-B1BE-F499-C3AA1238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91D1A7-3511-AA76-05E9-E4619331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AD419A-AB90-77AD-BA04-FC185116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70C72-A66C-C0C2-ED17-09A4C13C1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33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26A6F-DACD-21D1-B31B-8A44D20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5AB481-519D-12BD-313D-5418BFF1F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CD5D56-D85D-A568-B4DF-1FCB7A1B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(i.e. </a:t>
            </a:r>
            <a:r>
              <a:rPr lang="de-DE" dirty="0" err="1"/>
              <a:t>when</a:t>
            </a:r>
            <a:r>
              <a:rPr lang="de-DE" dirty="0"/>
              <a:t> tau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0.1 to 0.7)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Thus: DENSITY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Clayton (</a:t>
            </a:r>
            <a:r>
              <a:rPr lang="de-DE" dirty="0" err="1"/>
              <a:t>left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u_1, u_2 also </a:t>
            </a:r>
            <a:r>
              <a:rPr lang="de-DE" dirty="0" err="1"/>
              <a:t>tends</a:t>
            </a:r>
            <a:r>
              <a:rPr lang="de-DE" dirty="0"/>
              <a:t> to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LOWER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Gumbel (</a:t>
            </a:r>
            <a:r>
              <a:rPr lang="de-DE" dirty="0" err="1"/>
              <a:t>right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u_1, u_2 also </a:t>
            </a:r>
            <a:r>
              <a:rPr lang="de-DE" dirty="0" err="1"/>
              <a:t>tends</a:t>
            </a:r>
            <a:r>
              <a:rPr lang="de-DE" dirty="0"/>
              <a:t> to </a:t>
            </a:r>
            <a:r>
              <a:rPr lang="de-DE" dirty="0" err="1"/>
              <a:t>have</a:t>
            </a:r>
            <a:r>
              <a:rPr lang="de-DE" dirty="0"/>
              <a:t> large </a:t>
            </a:r>
            <a:r>
              <a:rPr lang="de-DE" dirty="0" err="1"/>
              <a:t>values</a:t>
            </a:r>
            <a:r>
              <a:rPr lang="de-DE" dirty="0"/>
              <a:t>. NOT THE CASE FOR SMALL VALUES? </a:t>
            </a:r>
            <a:r>
              <a:rPr lang="de-DE" dirty="0">
                <a:sym typeface="Wingdings" panose="05000000000000000000" pitchFamily="2" charset="2"/>
              </a:rPr>
              <a:t> UPPER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Frank (</a:t>
            </a:r>
            <a:r>
              <a:rPr lang="de-DE" dirty="0" err="1"/>
              <a:t>center</a:t>
            </a:r>
            <a:r>
              <a:rPr lang="de-DE" dirty="0"/>
              <a:t>):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nor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NO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>
              <a:sym typeface="Wingdings" panose="05000000000000000000" pitchFamily="2" charset="2"/>
            </a:endParaRPr>
          </a:p>
          <a:p>
            <a:pPr marL="1085850" lvl="2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So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established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tweak</a:t>
            </a:r>
            <a:r>
              <a:rPr lang="de-DE" dirty="0">
                <a:sym typeface="Wingdings" panose="05000000000000000000" pitchFamily="2" charset="2"/>
              </a:rPr>
              <a:t> in a bivariate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about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blocks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trivariate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bivariate </a:t>
            </a:r>
            <a:r>
              <a:rPr lang="de-DE" dirty="0" err="1">
                <a:sym typeface="Wingdings" panose="05000000000000000000" pitchFamily="2" charset="2"/>
              </a:rPr>
              <a:t>copulas</a:t>
            </a:r>
            <a:r>
              <a:rPr lang="de-DE" dirty="0">
                <a:sym typeface="Wingdings" panose="05000000000000000000" pitchFamily="2" charset="2"/>
              </a:rPr>
              <a:t> to </a:t>
            </a:r>
            <a:r>
              <a:rPr lang="de-DE" dirty="0" err="1">
                <a:sym typeface="Wingdings" panose="05000000000000000000" pitchFamily="2" charset="2"/>
              </a:rPr>
              <a:t>obtain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trivariate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discussed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BC2B3-9A37-C9B2-491A-38F00CEE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92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FD25-3618-67CC-12D4-E48482CC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6DDA7F-4615-3B8A-C663-DE1B51E6A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996BFA-2FE0-4B6D-C1B0-481AF628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simplest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AC</a:t>
            </a:r>
          </a:p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things</a:t>
            </a:r>
            <a:r>
              <a:rPr lang="de-DE" dirty="0"/>
              <a:t> to </a:t>
            </a:r>
            <a:r>
              <a:rPr lang="de-DE" dirty="0" err="1"/>
              <a:t>notice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On top: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phi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/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Here: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C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AC </a:t>
            </a:r>
            <a:r>
              <a:rPr lang="de-DE" dirty="0" err="1"/>
              <a:t>implies</a:t>
            </a:r>
            <a:r>
              <a:rPr lang="de-DE" dirty="0"/>
              <a:t> all </a:t>
            </a:r>
            <a:r>
              <a:rPr lang="de-DE" dirty="0" err="1"/>
              <a:t>three</a:t>
            </a:r>
            <a:r>
              <a:rPr lang="de-DE" dirty="0"/>
              <a:t> variables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Also: </a:t>
            </a:r>
            <a:r>
              <a:rPr lang="de-DE" dirty="0" err="1"/>
              <a:t>Exchangeability</a:t>
            </a:r>
            <a:r>
              <a:rPr lang="de-DE" dirty="0"/>
              <a:t>: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implies</a:t>
            </a:r>
            <a:r>
              <a:rPr lang="de-DE" dirty="0"/>
              <a:t> a </a:t>
            </a:r>
            <a:r>
              <a:rPr lang="de-DE" dirty="0" err="1"/>
              <a:t>limitation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copuls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simple AC,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to </a:t>
            </a: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type AND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variables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(Also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: Fitting a simple AC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and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identical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95155D-BC9A-5856-F68E-8B59948BA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14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8D6B-5C52-B6C1-4A85-0ADCFAF5A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1C3379-0726-2A01-04B1-970E02278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824C92-4F8B-F7E2-8337-64DBCE042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NACs: As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nest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trivariate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bivariate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above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=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THREE variables,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TWO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Limitation </a:t>
            </a:r>
            <a:r>
              <a:rPr lang="de-DE" dirty="0" err="1"/>
              <a:t>here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Partically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 Order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u2 and u3 in </a:t>
            </a:r>
            <a:r>
              <a:rPr lang="de-DE" dirty="0" err="1"/>
              <a:t>does</a:t>
            </a:r>
            <a:r>
              <a:rPr lang="de-DE" dirty="0"/>
              <a:t> not matter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Thus: </a:t>
            </a:r>
            <a:r>
              <a:rPr lang="de-DE" dirty="0" err="1"/>
              <a:t>Applying</a:t>
            </a:r>
            <a:r>
              <a:rPr lang="de-DE" dirty="0"/>
              <a:t> NACs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hat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VINE </a:t>
            </a:r>
            <a:r>
              <a:rPr lang="de-DE" dirty="0" err="1"/>
              <a:t>copulas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Also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citique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 </a:t>
            </a:r>
          </a:p>
          <a:p>
            <a:pPr marL="1543050" lvl="3" indent="-171450">
              <a:buFontTx/>
              <a:buChar char="-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NACs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in </a:t>
            </a:r>
            <a:r>
              <a:rPr lang="de-DE" dirty="0" err="1"/>
              <a:t>boxplots</a:t>
            </a:r>
            <a:r>
              <a:rPr lang="de-DE" dirty="0"/>
              <a:t>)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restrictive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AAF48-F652-CD96-3ECB-ACBF8BF0F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811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36B0-E612-147B-C568-54ED9DD2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39C49C-3551-354C-296E-0DDFCA3CF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4A1764-C1BD-CA93-02E8-5D6A7733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Note,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density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, but just a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. Not </a:t>
            </a:r>
            <a:r>
              <a:rPr lang="de-DE" dirty="0" err="1"/>
              <a:t>really</a:t>
            </a:r>
            <a:r>
              <a:rPr lang="de-DE" dirty="0"/>
              <a:t> relevant </a:t>
            </a:r>
            <a:r>
              <a:rPr lang="de-DE" dirty="0" err="1"/>
              <a:t>now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Vines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nesting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Instead</a:t>
            </a:r>
            <a:r>
              <a:rPr lang="de-DE" dirty="0"/>
              <a:t>: 3 bivariate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a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 err="1"/>
              <a:t>Applying</a:t>
            </a:r>
            <a:r>
              <a:rPr lang="de-DE" dirty="0"/>
              <a:t> # </a:t>
            </a:r>
            <a:r>
              <a:rPr lang="de-DE" dirty="0" err="1"/>
              <a:t>cops</a:t>
            </a:r>
            <a:r>
              <a:rPr lang="de-DE" dirty="0"/>
              <a:t> = #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3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i.e. NO </a:t>
            </a:r>
            <a:r>
              <a:rPr lang="de-DE" dirty="0" err="1">
                <a:sym typeface="Wingdings" panose="05000000000000000000" pitchFamily="2" charset="2"/>
              </a:rPr>
              <a:t>limitation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strcutre</a:t>
            </a:r>
            <a:r>
              <a:rPr lang="de-DE" dirty="0">
                <a:sym typeface="Wingdings" panose="05000000000000000000" pitchFamily="2" charset="2"/>
              </a:rPr>
              <a:t>  Well </a:t>
            </a:r>
            <a:r>
              <a:rPr lang="de-DE" dirty="0" err="1">
                <a:sym typeface="Wingdings" panose="05000000000000000000" pitchFamily="2" charset="2"/>
              </a:rPr>
              <a:t>suited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before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boxplots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Takeaways / </a:t>
            </a:r>
            <a:r>
              <a:rPr lang="de-DE" dirty="0" err="1"/>
              <a:t>Expectation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Seen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anticipate</a:t>
            </a:r>
            <a:r>
              <a:rPr lang="de-DE" dirty="0"/>
              <a:t> 3 different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Acs</a:t>
            </a:r>
            <a:r>
              <a:rPr lang="de-DE" dirty="0"/>
              <a:t> and NACs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infeasible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reason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To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</a:t>
            </a:r>
            <a:r>
              <a:rPr lang="de-DE" dirty="0" err="1"/>
              <a:t>performances</a:t>
            </a:r>
            <a:r>
              <a:rPr lang="de-DE" dirty="0"/>
              <a:t> – 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non-NAC –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simulation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Also,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PLUS </a:t>
            </a:r>
            <a:r>
              <a:rPr lang="de-DE" dirty="0" err="1"/>
              <a:t>extend</a:t>
            </a:r>
            <a:r>
              <a:rPr lang="de-DE" dirty="0"/>
              <a:t> their </a:t>
            </a:r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AC </a:t>
            </a:r>
            <a:r>
              <a:rPr lang="de-DE" dirty="0" err="1"/>
              <a:t>vs</a:t>
            </a:r>
            <a:r>
              <a:rPr lang="de-DE" dirty="0"/>
              <a:t> NAC,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AB9CE-40DF-C2FF-8911-C5B8BAEBE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134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3EB8-0A64-8A78-789E-8CE7A957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5096BE-F505-B02E-1989-55DB0C53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C03AD-132A-60BE-CBA6-B20E09739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 to </a:t>
            </a:r>
            <a:r>
              <a:rPr lang="de-DE" dirty="0" err="1"/>
              <a:t>draw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type </a:t>
            </a:r>
            <a:r>
              <a:rPr lang="de-DE" dirty="0" err="1"/>
              <a:t>etc</a:t>
            </a:r>
            <a:r>
              <a:rPr lang="de-DE" dirty="0"/>
              <a:t> </a:t>
            </a:r>
            <a:r>
              <a:rPr lang="de-DE" dirty="0" err="1"/>
              <a:t>randomly</a:t>
            </a:r>
            <a:r>
              <a:rPr lang="de-DE" dirty="0"/>
              <a:t>: </a:t>
            </a:r>
            <a:r>
              <a:rPr lang="de-DE" dirty="0" err="1"/>
              <a:t>Saves</a:t>
            </a:r>
            <a:r>
              <a:rPr lang="de-DE" dirty="0"/>
              <a:t> a </a:t>
            </a:r>
            <a:r>
              <a:rPr lang="de-DE" dirty="0" err="1"/>
              <a:t>bunch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-loops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implementing</a:t>
            </a:r>
            <a:r>
              <a:rPr lang="de-DE" dirty="0"/>
              <a:t> and due to large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, </a:t>
            </a:r>
            <a:r>
              <a:rPr lang="de-DE" dirty="0" err="1"/>
              <a:t>fraction</a:t>
            </a:r>
            <a:r>
              <a:rPr lang="de-DE" dirty="0"/>
              <a:t> will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. i.e. </a:t>
            </a:r>
            <a:r>
              <a:rPr lang="de-DE" dirty="0" err="1"/>
              <a:t>Equally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combinations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GOOD QUESTION TO BE ASKED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319CD0-CC63-D972-97B0-CD23E68FA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418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B515-4E80-66C6-948A-9D639997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B81A9B-E3AF-B255-9718-95E2F224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CE6012-9448-0419-AABE-1BA4CBFB8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Mainly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confirming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finding</a:t>
            </a:r>
            <a:r>
              <a:rPr lang="de-DE" dirty="0"/>
              <a:t> AC </a:t>
            </a:r>
            <a:r>
              <a:rPr lang="de-DE" dirty="0" err="1"/>
              <a:t>vs</a:t>
            </a:r>
            <a:r>
              <a:rPr lang="de-DE" dirty="0"/>
              <a:t> NACs, but also check Vine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KLD </a:t>
            </a:r>
            <a:r>
              <a:rPr lang="de-DE" dirty="0" err="1"/>
              <a:t>by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and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KLD and Paper </a:t>
            </a:r>
            <a:r>
              <a:rPr lang="de-DE" dirty="0" err="1"/>
              <a:t>confirmation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5A60EF-8B42-BE81-FFD6-45DBEF6B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991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97AD-54E9-A15E-ABA8-753B1018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2C12D4-BA01-A367-E4FC-5A200BCFF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F6AF44-2ACD-D9AB-FA83-DCAD5F75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KLD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BB50A8-5B11-8CC2-E250-2F6F6C62E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569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6BE4B-8629-0ECE-F985-4668DD807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BCABAD-4887-3C97-E331-9F15AC11E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D84E7E-C04A-1D3F-2288-F02AD6E2E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Overestimation</a:t>
            </a:r>
            <a:r>
              <a:rPr lang="de-DE" dirty="0"/>
              <a:t> NAC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7F3F4-F082-C89E-D42B-71A6F75B5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048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C9E2-C53B-5098-FB90-5E2895B9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63136C-2656-D07A-9F49-016EF866E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2697828-2662-FA23-6D70-9D75B9DF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D7CCAB-1A73-E40F-2E8B-A5AEAAAFB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825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EC5A5-2C73-6E31-9C09-2BDAAB9D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5AC586-FCF4-89ED-186F-C0C18BC09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EE67FA-F7EC-CFCC-65D2-939A06FC6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43A82A-3EAD-C6CB-7097-B1EB6A144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75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00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F55C-BCBD-697E-1823-EC0BAF4A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76D357-D1FA-4B28-A357-400DB71E9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2CCA02-FDE3-9685-D1C1-8142C2B5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F4FE00-305A-1C32-B443-20AFE4728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1677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BE36-E5A3-6C37-FAFA-146A5F78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896303-5397-E1AD-10C1-C228EEC6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07531C-D074-0FC5-0496-327DAC32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306E7F-A58D-C41E-076A-7D233B230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16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2168-8980-9E28-8C32-D1AFE2EE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444F4-38B4-4A3D-0470-B892EAC4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40A7B17-E725-72F5-B152-4B8F57A81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911D7-46C1-9897-5BC7-8BA165129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11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5A75-8C14-B81B-316E-89F3354C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BD2CA1-5219-8B17-6D1D-2DAF753BB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1F9E0C-217B-6CF0-B85B-5C1E1A04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1EF592-EFC7-494B-30BE-BBBD50C5C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15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C817-3F3C-B212-B22E-D27403AA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86A227-31D6-CBA0-7660-39BC1907A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023F7D-D290-2389-2474-1F0C9BD9C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Concept </a:t>
            </a:r>
            <a:r>
              <a:rPr lang="de-DE" dirty="0" err="1"/>
              <a:t>of</a:t>
            </a:r>
            <a:r>
              <a:rPr lang="de-DE" dirty="0"/>
              <a:t> PIT: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empirical</a:t>
            </a:r>
            <a:r>
              <a:rPr lang="de-DE" dirty="0"/>
              <a:t> CDF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Then</a:t>
            </a:r>
            <a:r>
              <a:rPr lang="de-DE" dirty="0"/>
              <a:t>, CDF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not smooth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The </a:t>
            </a:r>
            <a:r>
              <a:rPr lang="de-DE" dirty="0" err="1"/>
              <a:t>transformed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psuedo</a:t>
            </a:r>
            <a:r>
              <a:rPr lang="de-DE" dirty="0"/>
              <a:t> </a:t>
            </a:r>
            <a:r>
              <a:rPr lang="de-DE" dirty="0" err="1"/>
              <a:t>obs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2BB8E-C46D-9D26-D3F0-CCFC5F93B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1744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B6442-CD33-BAC7-A689-6576E930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E107A6-333D-8345-CB96-1211FC1D32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1C612F-C900-95DA-7A99-B6008C41E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2D21CD-C689-AA9F-6051-71DD7C7EB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6694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Hydrograph </a:t>
            </a:r>
            <a:r>
              <a:rPr lang="de-DE" dirty="0" err="1"/>
              <a:t>over</a:t>
            </a:r>
            <a:r>
              <a:rPr lang="de-DE" dirty="0"/>
              <a:t> 54 </a:t>
            </a:r>
            <a:r>
              <a:rPr lang="de-DE" dirty="0" err="1"/>
              <a:t>years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later</a:t>
            </a:r>
            <a:r>
              <a:rPr lang="de-DE" dirty="0"/>
              <a:t>: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per </a:t>
            </a:r>
            <a:r>
              <a:rPr lang="de-DE" dirty="0" err="1"/>
              <a:t>station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21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Contrary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Fixed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reasonable</a:t>
            </a:r>
            <a:r>
              <a:rPr lang="de-DE" dirty="0"/>
              <a:t> IMO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Exact </a:t>
            </a:r>
            <a:r>
              <a:rPr lang="de-DE" dirty="0" err="1"/>
              <a:t>values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Peak: 547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Duration in </a:t>
            </a:r>
            <a:r>
              <a:rPr lang="de-DE" dirty="0" err="1"/>
              <a:t>days</a:t>
            </a:r>
            <a:r>
              <a:rPr lang="de-DE" dirty="0"/>
              <a:t>: 22.1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Vol</a:t>
            </a:r>
            <a:r>
              <a:rPr lang="de-DE" dirty="0"/>
              <a:t> in </a:t>
            </a:r>
            <a:r>
              <a:rPr lang="de-DE" dirty="0" err="1"/>
              <a:t>Mio</a:t>
            </a:r>
            <a:r>
              <a:rPr lang="de-DE" dirty="0"/>
              <a:t>: 446</a:t>
            </a:r>
          </a:p>
          <a:p>
            <a:pPr marL="171450" lvl="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54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to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= #years </a:t>
            </a:r>
            <a:r>
              <a:rPr lang="de-DE" dirty="0" err="1"/>
              <a:t>observations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fit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70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BBFE-AAAA-1026-4A2A-E72D9F24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F11BD-970A-42AD-B3B1-9EB1DD84E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5EAEBE-0B4E-FED9-7725-5FAB9D08E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2 Rivers, 27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: 6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 -&gt;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infor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removing</a:t>
            </a:r>
            <a:r>
              <a:rPr lang="de-DE" dirty="0"/>
              <a:t>: 2 Rivers, 21 </a:t>
            </a:r>
            <a:r>
              <a:rPr lang="de-DE" dirty="0" err="1"/>
              <a:t>stations</a:t>
            </a:r>
            <a:r>
              <a:rPr lang="de-DE" dirty="0"/>
              <a:t>: Donau: 9, Isar 12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54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44 and 50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total,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1122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Donau: 3510 -&gt;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11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Isar: ~4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Donau: 6824 -&gt;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2068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46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1988)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Isar: 548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48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1999)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Duration Donau: 87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Max Duration in Isar: 56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Duration </a:t>
            </a:r>
            <a:r>
              <a:rPr lang="de-DE" dirty="0" err="1"/>
              <a:t>Reminder</a:t>
            </a:r>
            <a:r>
              <a:rPr lang="de-DE" dirty="0"/>
              <a:t>: A </a:t>
            </a:r>
            <a:r>
              <a:rPr lang="de-DE" dirty="0" err="1"/>
              <a:t>river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flooded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ist 75% </a:t>
            </a:r>
            <a:r>
              <a:rPr lang="de-DE" dirty="0" err="1"/>
              <a:t>quantile</a:t>
            </a:r>
            <a:r>
              <a:rPr lang="de-DE" dirty="0"/>
              <a:t>;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87 bzw. 56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to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75%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5A9C7E-2A25-2C1D-9092-CD6D37E6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36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49BB-B55C-17CE-C8A7-6344D6E3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46BE2C-448F-195D-AA20-301A859B4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FC5318-38F0-B093-4E5E-45EE3045A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Boxplots: 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Distribution </a:t>
            </a:r>
            <a:r>
              <a:rPr lang="de-DE" dirty="0" err="1"/>
              <a:t>for</a:t>
            </a:r>
            <a:r>
              <a:rPr lang="de-DE" dirty="0"/>
              <a:t> all Kendall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Tau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Isar,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0 (Mittenwald)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Important</a:t>
            </a:r>
            <a:r>
              <a:rPr lang="de-DE" dirty="0"/>
              <a:t> to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distrinct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(Like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Volume-Duration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Volume-Peak, </a:t>
            </a:r>
            <a:r>
              <a:rPr lang="de-DE" dirty="0" err="1"/>
              <a:t>then</a:t>
            </a:r>
            <a:r>
              <a:rPr lang="de-DE" dirty="0"/>
              <a:t> Duration-Peak. This </a:t>
            </a:r>
            <a:r>
              <a:rPr lang="de-DE" dirty="0" err="1"/>
              <a:t>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Black Dots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taus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. And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variables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Different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quantiles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,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threshold</a:t>
            </a:r>
            <a:r>
              <a:rPr lang="de-DE" dirty="0"/>
              <a:t>, Peak-Volume </a:t>
            </a:r>
            <a:r>
              <a:rPr lang="de-DE" dirty="0" err="1"/>
              <a:t>dependence</a:t>
            </a:r>
            <a:r>
              <a:rPr lang="de-DE" dirty="0"/>
              <a:t> INCREASES </a:t>
            </a:r>
            <a:r>
              <a:rPr lang="de-DE" dirty="0" err="1"/>
              <a:t>while</a:t>
            </a:r>
            <a:r>
              <a:rPr lang="de-DE" dirty="0"/>
              <a:t> (</a:t>
            </a:r>
            <a:r>
              <a:rPr lang="de-DE" dirty="0" err="1"/>
              <a:t>paper</a:t>
            </a:r>
            <a:r>
              <a:rPr lang="de-DE" dirty="0"/>
              <a:t> p 1162)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also hold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VERY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</a:t>
            </a:r>
          </a:p>
          <a:p>
            <a:pPr marL="171450" indent="-171450">
              <a:buFontTx/>
              <a:buChar char="-"/>
            </a:pPr>
            <a:r>
              <a:rPr lang="de-DE" dirty="0"/>
              <a:t>Here </a:t>
            </a:r>
            <a:r>
              <a:rPr lang="de-DE" dirty="0" err="1"/>
              <a:t>critizing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applies</a:t>
            </a:r>
            <a:r>
              <a:rPr lang="de-DE" dirty="0"/>
              <a:t> NACs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scatterplots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variables.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to their,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?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vine</a:t>
            </a:r>
            <a:r>
              <a:rPr lang="de-DE" dirty="0"/>
              <a:t> DGP</a:t>
            </a:r>
          </a:p>
          <a:p>
            <a:pPr marL="457200" lvl="1" indent="0">
              <a:buFontTx/>
              <a:buNone/>
            </a:pPr>
            <a:r>
              <a:rPr lang="de-DE" dirty="0"/>
              <a:t>&gt;&gt; This </a:t>
            </a:r>
            <a:r>
              <a:rPr lang="de-DE" dirty="0" err="1"/>
              <a:t>brings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to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 </a:t>
            </a:r>
          </a:p>
          <a:p>
            <a:pPr marL="457200" lvl="1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931F3-3E4B-946B-FA63-BCF151B51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67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09AE-2F22-C9EB-B128-AF3D5241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F2AFBE-F11C-9AC3-9426-002144276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80EF73-F4C1-3CA5-8E1F-26D9C5F1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Quick </a:t>
            </a:r>
            <a:r>
              <a:rPr lang="de-DE" dirty="0" err="1"/>
              <a:t>reminder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cdf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margins</a:t>
            </a:r>
            <a:r>
              <a:rPr lang="de-DE" dirty="0"/>
              <a:t> (</a:t>
            </a:r>
            <a:r>
              <a:rPr lang="de-DE" dirty="0" err="1"/>
              <a:t>more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just a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decouple</a:t>
            </a:r>
            <a:r>
              <a:rPr lang="de-DE" dirty="0"/>
              <a:t> marginal </a:t>
            </a:r>
            <a:r>
              <a:rPr lang="de-DE" dirty="0" err="1"/>
              <a:t>distribution</a:t>
            </a:r>
            <a:r>
              <a:rPr lang="de-DE" dirty="0"/>
              <a:t> and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multiple </a:t>
            </a:r>
            <a:r>
              <a:rPr lang="de-DE" dirty="0" err="1"/>
              <a:t>weels</a:t>
            </a:r>
            <a:r>
              <a:rPr lang="de-DE" dirty="0"/>
              <a:t> to </a:t>
            </a:r>
            <a:r>
              <a:rPr lang="de-DE" dirty="0" err="1"/>
              <a:t>tweak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Symmetry</a:t>
            </a:r>
            <a:r>
              <a:rPr lang="de-DE" dirty="0"/>
              <a:t> in a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Here: Focus on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These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exchangeable</a:t>
            </a:r>
            <a:r>
              <a:rPr lang="de-DE" dirty="0">
                <a:sym typeface="Wingdings" panose="05000000000000000000" pitchFamily="2" charset="2"/>
              </a:rPr>
              <a:t> (More on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during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Speaking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Generators </a:t>
            </a:r>
            <a:r>
              <a:rPr lang="de-DE" dirty="0" err="1">
                <a:sym typeface="Wingdings" panose="05000000000000000000" pitchFamily="2" charset="2"/>
              </a:rPr>
              <a:t>define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family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Again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another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These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refer</a:t>
            </a:r>
            <a:r>
              <a:rPr lang="de-DE" dirty="0"/>
              <a:t> to bivariate </a:t>
            </a:r>
            <a:r>
              <a:rPr lang="de-DE" dirty="0" err="1"/>
              <a:t>consideration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Building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the</a:t>
            </a:r>
            <a:r>
              <a:rPr lang="de-DE" dirty="0"/>
              <a:t> bivariate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Nesting</a:t>
            </a:r>
            <a:r>
              <a:rPr lang="de-DE" dirty="0"/>
              <a:t> / </a:t>
            </a:r>
            <a:r>
              <a:rPr lang="de-DE" dirty="0" err="1"/>
              <a:t>Conditioning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different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heavy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„</a:t>
            </a:r>
            <a:r>
              <a:rPr lang="de-DE" dirty="0" err="1"/>
              <a:t>Sklar‘s</a:t>
            </a:r>
            <a:r>
              <a:rPr lang="de-DE" dirty="0"/>
              <a:t> Theorem“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Keep </a:t>
            </a:r>
            <a:r>
              <a:rPr lang="de-DE" dirty="0" err="1"/>
              <a:t>low</a:t>
            </a:r>
            <a:r>
              <a:rPr lang="de-DE" dirty="0"/>
              <a:t> in </a:t>
            </a:r>
            <a:r>
              <a:rPr lang="de-DE" dirty="0" err="1"/>
              <a:t>math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Thus: 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blox</a:t>
            </a:r>
            <a:r>
              <a:rPr lang="de-DE" dirty="0"/>
              <a:t> and </a:t>
            </a:r>
            <a:r>
              <a:rPr lang="de-DE" dirty="0" err="1"/>
              <a:t>of</a:t>
            </a:r>
            <a:r>
              <a:rPr lang="de-DE" dirty="0"/>
              <a:t> bivariate </a:t>
            </a:r>
            <a:r>
              <a:rPr lang="de-DE" dirty="0" err="1"/>
              <a:t>copula</a:t>
            </a:r>
            <a:r>
              <a:rPr lang="de-DE" dirty="0"/>
              <a:t> and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aforementioned</a:t>
            </a:r>
            <a:r>
              <a:rPr lang="de-DE" dirty="0"/>
              <a:t> </a:t>
            </a:r>
            <a:r>
              <a:rPr lang="de-DE" dirty="0" err="1"/>
              <a:t>propertie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884367-367D-3723-A2B3-38B4DEFB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640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CB81-1B2D-7E88-DE62-D136C88D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7A1ABD-2581-1695-BC8B-E16FD6596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46EB56-49BF-B9C9-86C2-72ECB53AC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?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diving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 to 1.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PIT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Discussed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Interim </a:t>
            </a:r>
            <a:r>
              <a:rPr lang="de-DE" dirty="0" err="1"/>
              <a:t>meeting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remeber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: Just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exists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such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0,1 </a:t>
            </a:r>
            <a:r>
              <a:rPr lang="de-DE" dirty="0" err="1"/>
              <a:t>domain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three</a:t>
            </a:r>
            <a:r>
              <a:rPr lang="de-DE" dirty="0"/>
              <a:t> different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: Clayton, Frank and Gumbel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their </a:t>
            </a:r>
            <a:r>
              <a:rPr lang="de-DE" dirty="0" err="1"/>
              <a:t>generators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row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Imagine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variables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jointly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copula</a:t>
            </a:r>
            <a:r>
              <a:rPr lang="de-DE" dirty="0"/>
              <a:t> (See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in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a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and </a:t>
            </a:r>
            <a:r>
              <a:rPr lang="de-DE" dirty="0" err="1"/>
              <a:t>estimating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to </a:t>
            </a:r>
            <a:r>
              <a:rPr lang="de-DE" dirty="0" err="1"/>
              <a:t>correlation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PARAMETER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thus</a:t>
            </a:r>
            <a:r>
              <a:rPr lang="de-DE" dirty="0"/>
              <a:t>, tau = 0.1) on </a:t>
            </a:r>
            <a:r>
              <a:rPr lang="de-DE" dirty="0" err="1"/>
              <a:t>the</a:t>
            </a:r>
            <a:r>
              <a:rPr lang="de-DE" dirty="0"/>
              <a:t> top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But </a:t>
            </a:r>
            <a:r>
              <a:rPr lang="de-DE" dirty="0" err="1"/>
              <a:t>more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correlation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/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imagine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to top </a:t>
            </a:r>
            <a:r>
              <a:rPr lang="de-DE" dirty="0" err="1"/>
              <a:t>right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symmetric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plugged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do not matter (More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AC)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Learning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generators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Gumbel, Clayton, Frank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generators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paramter</a:t>
            </a:r>
            <a:r>
              <a:rPr lang="de-DE" dirty="0"/>
              <a:t> bzw. on tau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/ tau and </a:t>
            </a:r>
            <a:r>
              <a:rPr lang="de-DE" dirty="0" err="1"/>
              <a:t>asuming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BIVARIATE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Plot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/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!! Add 1-u and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appendix</a:t>
            </a:r>
            <a:r>
              <a:rPr lang="de-DE" dirty="0"/>
              <a:t>!</a:t>
            </a:r>
          </a:p>
          <a:p>
            <a:pPr marL="171450" indent="-171450">
              <a:buFontTx/>
              <a:buChar char="-"/>
            </a:pPr>
            <a:r>
              <a:rPr lang="de-DE" dirty="0"/>
              <a:t>!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–</a:t>
            </a:r>
            <a:r>
              <a:rPr lang="de-DE" dirty="0" err="1"/>
              <a:t>axes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7C1B9E-CF3C-AA36-C7C4-6E1DE327B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78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6EEA-D54C-2D4F-56D1-562848C21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799AC8-4EC9-1D15-FC49-3D2364F0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52663-A942-E17A-12DD-CCEC7285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3F48-E9B0-4261-A8A9-25FD6301B39F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6FAE2-6F1B-7CD9-1B54-DA07D2F6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10A28-DC58-645B-1428-80C2DBEB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09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E62A5-6B04-D881-4BDE-90C2493B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E1E4E0-FA27-FE4D-0B1C-D61BE2F1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A6E421-F430-802E-61B9-A294A7B3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E4AE6-3CF7-46ED-B7D9-F1B70E7D259D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20A9AB-C6C5-BF7B-1EC8-22C0A3F5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95FF3-6DAD-8716-FE99-36272FB5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3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178F57-BC36-4B50-BDA0-109C27338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2FE56F-31FC-1E0B-15EF-83B70D4CA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370BE-0E80-7CA1-4592-84189C1F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526-D376-4AE1-A7EF-8B4FF064C1B8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5FDE62-FF32-0460-F469-F910AF07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D0083-AF7A-BB14-D0CA-91D9A46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F1DA93-5A72-F1D5-B73F-071BF874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D53F-29CC-4295-B035-218EFEB5F64D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30879F-EDEB-2D9A-67A7-94C77B55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88B72-3583-163D-C805-F2EB1B41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711F4-78E4-827A-2FF7-0095EBA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3D0F8-D717-6C17-5096-51C12EF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695EE-8D09-125C-826B-AC1FB61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BF36-7799-464D-AA32-7EBC8E168520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37683-0F29-87C9-338D-20A093A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A7B16-B1EE-7681-9B1A-2B91298A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3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42215-1B0F-A0BF-0682-BE43939F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90970-73FE-C312-64F0-53DF7C7C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5BD59A-E3C2-F188-ABF5-1DC505AD7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2B5E5E-6DC6-E421-F780-9ABA1629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0027-1CFA-491F-A0D8-11724900D571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BEB18-92E7-43B3-3A31-751FB2D5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2F2BAD-9DF7-AD72-E353-AB98D273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9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242E2-02E9-9593-E232-0A39059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92ADF-9574-5A29-47A3-C041EAE1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2B438-C265-91A7-55DE-9AA91CEC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2FC2D1-00AB-66D2-DDDB-DD14899B8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5712E-A5EF-9E4B-7A25-1C648F678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916DAD-4EB8-D1DE-F342-8130A842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909C-3186-4C9A-9735-689710E7D8C7}" type="datetime1">
              <a:rPr lang="de-DE" smtClean="0"/>
              <a:t>15.03.2025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6F41C1-30A4-A2BE-BEC9-D56603B8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D7A6AC-78D3-E397-7E30-7B77A54D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0016A-44B1-12BC-8F07-610EBB32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F177-1A07-74A3-66A6-71556F54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DB2E-02FC-45F9-A60F-8A84B20D0650}" type="datetime1">
              <a:rPr lang="de-DE" smtClean="0"/>
              <a:t>15.03.2025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9005C-91FD-D819-17F9-0FD025BF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7BFF6-B69D-D144-71E0-73BC7596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2C768C-AB29-7156-B4FD-E07C32EC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27F7-A57B-47D6-A6B3-14E3F79494EC}" type="datetime1">
              <a:rPr lang="de-DE" smtClean="0"/>
              <a:t>15.03.2025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0E81A2-A53A-2B55-1F6D-2EB714B8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6C05-8F86-CA45-AF83-0B844C45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25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2E9D6-90CD-51D2-4218-B3B4AE3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68E07-8449-A6BA-D876-3C425D3E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266F5-BD2B-C033-52F6-EB433D65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BFE316-3B9A-5E98-573F-AC266318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1C29-2A68-4B6D-A254-50AB0A51056A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AD727-2304-E5D7-0A0C-4EFE32D5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1B015-9E13-1E41-EE94-40ECF58F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79FD8-B3B6-BF5C-37E8-FB7B1777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17ECA1-1BE7-7AF6-452D-51E4C4DF1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4148DB-2B5C-3B67-D0C9-44BFBC6EF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5C033-D2F2-98D0-F3F8-07AA496E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37AE-FB2D-4FE1-BBA4-0208BCDBB9BD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2EE8F-CC96-6B33-A2C1-FD2C29FC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2FD7B-1827-D60D-093B-186CEF43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19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83A1B5-E629-BEDD-6F43-9DD7A4A4B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A8DAA-645B-4CBE-8996-38E4B272E068}" type="datetime1">
              <a:rPr lang="de-DE" smtClean="0"/>
              <a:t>15.03.2025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6147DE-B967-F2CF-52D6-27979F86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79CE-019B-C0BA-787B-B9FA59876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7AAEC-40E8-46A9-8D34-BCC2C13BE5F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71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8.png"/><Relationship Id="rId10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CFB-95D7-B3CB-3230-AFEFA6A3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C6390F-1301-68AF-B955-2719753CEBD0}"/>
              </a:ext>
            </a:extLst>
          </p:cNvPr>
          <p:cNvSpPr/>
          <p:nvPr/>
        </p:nvSpPr>
        <p:spPr>
          <a:xfrm>
            <a:off x="0" y="2162863"/>
            <a:ext cx="12192000" cy="25322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/>
              <a:t>Asymmetric copula in multivariate flood frequency analysis</a:t>
            </a:r>
            <a:endParaRPr lang="de-DE" sz="5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2D05DF-FD2A-385E-5F04-C44339C4EA3F}"/>
              </a:ext>
            </a:extLst>
          </p:cNvPr>
          <p:cNvSpPr/>
          <p:nvPr/>
        </p:nvSpPr>
        <p:spPr>
          <a:xfrm>
            <a:off x="-104173" y="6164290"/>
            <a:ext cx="12192000" cy="16377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Hannes Grün, Robin Schüttpelz</a:t>
            </a:r>
          </a:p>
        </p:txBody>
      </p:sp>
    </p:spTree>
    <p:extLst>
      <p:ext uri="{BB962C8B-B14F-4D97-AF65-F5344CB8AC3E}">
        <p14:creationId xmlns:p14="http://schemas.microsoft.com/office/powerpoint/2010/main" val="135797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540E-8421-1E37-28E2-2472514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277ADA-0E29-D8B5-CC01-EFB9A74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8E1013-A45B-F343-FC35-1AAF1F55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CCF91F-2D06-2C30-760E-FEE19D67362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3510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1190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11.6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3.94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6824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1808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205195" r="-100784" b="-4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205195" r="-784" b="-4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309211" r="-10078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309211" r="-78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403896" r="-100784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403896" r="-784" b="-2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A27102EC-CA84-DF9B-D87A-926608D98085}"/>
              </a:ext>
            </a:extLst>
          </p:cNvPr>
          <p:cNvSpPr/>
          <p:nvPr/>
        </p:nvSpPr>
        <p:spPr>
          <a:xfrm>
            <a:off x="1435099" y="5311004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bt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</a:t>
            </a:r>
            <a:r>
              <a:rPr lang="de-DE" sz="1100" dirty="0" err="1">
                <a:solidFill>
                  <a:schemeClr val="tx1"/>
                </a:solidFill>
              </a:rPr>
              <a:t>bathtub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  <a:p>
            <a:r>
              <a:rPr lang="de-DE" sz="1100" dirty="0">
                <a:solidFill>
                  <a:schemeClr val="tx1"/>
                </a:solidFill>
              </a:rPr>
              <a:t>**</a:t>
            </a:r>
            <a:r>
              <a:rPr lang="de-DE" sz="1100" dirty="0" err="1">
                <a:solidFill>
                  <a:schemeClr val="tx1"/>
                </a:solidFill>
              </a:rPr>
              <a:t>te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„Therme </a:t>
            </a:r>
            <a:r>
              <a:rPr lang="de-DE" sz="1100" dirty="0" err="1">
                <a:solidFill>
                  <a:schemeClr val="tx1"/>
                </a:solidFill>
              </a:rPr>
              <a:t>Erdingen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4801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4AFF-1F39-84F8-F6A5-FF9C1927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2AFB566-1C0A-C174-57F3-3D1E6CD94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669"/>
            <a:ext cx="12192000" cy="4064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08277B-D4B7-D1C5-F86E-85DD7FA8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977F55-975C-9ACC-A0CD-F2A40A12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FCEAE1-0ABF-B1DE-AD8F-055D190C268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</a:t>
            </a:r>
            <a:r>
              <a:rPr lang="de-DE" sz="5400" dirty="0" err="1"/>
              <a:t>Correlation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73591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1B6-08AE-1A6A-27C7-AA80374E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321E83-7DF1-0D4C-1945-67E8B83C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9B19B9-B8E3-6560-7F50-5570D57E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DBA27B-7005-DCD8-1066-5483388950B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E26916-BCF7-E61C-F15D-7C443A041146}"/>
              </a:ext>
            </a:extLst>
          </p:cNvPr>
          <p:cNvSpPr txBox="1"/>
          <p:nvPr/>
        </p:nvSpPr>
        <p:spPr>
          <a:xfrm>
            <a:off x="553173" y="1926398"/>
            <a:ext cx="1108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(Fully) </a:t>
            </a:r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Vine </a:t>
            </a:r>
            <a:r>
              <a:rPr lang="de-DE" dirty="0" err="1"/>
              <a:t>Copulae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718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0269-9D23-984D-C501-F78D842C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399EE4-27E7-716D-C54B-5C87F8D0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BC8104-3FEC-A01B-63D8-507C9E07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74FF3A-C3C8-5C5B-CB97-9E34B75F1D6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EEF1424-1F00-5941-DB7F-133967BED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DBCB-FAA1-E818-06EB-A2A554AB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880C998-FC7B-C092-8CCB-E58F307F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5DC737-2E58-CE5A-E049-3CF790A7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64061C-A4B9-5C64-7F21-FEA0649E6BE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016AF6D-A96A-0DCE-EDEE-D85BD59F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3DF12-1BEB-F73F-455B-98DFBE94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189DE4-0465-DD3F-FC27-11393B9C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647710-D6C6-C227-F9A2-2F4FB30F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6E7DBD-8F1F-D671-0D78-9374A148149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ACs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/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[−1]</m:t>
                          </m:r>
                        </m:sup>
                      </m:sSup>
                      <m:r>
                        <a:rPr lang="de-DE" sz="2400" i="1"/>
                        <m:t>(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/>
                                <m:t>𝑢</m:t>
                              </m:r>
                            </m:e>
                            <m:sub>
                              <m:r>
                                <a:rPr lang="de-DE" sz="2400" i="1"/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400" i="1"/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/>
                                <m:t>𝑢</m:t>
                              </m:r>
                            </m:e>
                            <m:sub>
                              <m:r>
                                <a:rPr lang="de-DE" sz="2400" i="1"/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/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/>
                              </m:ctrlPr>
                            </m:sSubPr>
                            <m:e>
                              <m:r>
                                <a:rPr lang="de-DE" sz="2400" i="1"/>
                                <m:t>𝑢</m:t>
                              </m:r>
                            </m:e>
                            <m:sub>
                              <m:r>
                                <a:rPr lang="de-DE" sz="2400" i="1"/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algn="l">
                  <a:lnSpc>
                    <a:spcPct val="200000"/>
                  </a:lnSpc>
                </a:pPr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5E692C6-487D-D11A-2445-282AC5DB53F2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FC0633-8131-D908-3C24-E8FD3B28760A}"/>
              </a:ext>
            </a:extLst>
          </p:cNvPr>
          <p:cNvSpPr/>
          <p:nvPr/>
        </p:nvSpPr>
        <p:spPr>
          <a:xfrm>
            <a:off x="2732123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D5F21AD-683C-3EFD-70DB-F7812957FA73}"/>
              </a:ext>
            </a:extLst>
          </p:cNvPr>
          <p:cNvSpPr/>
          <p:nvPr/>
        </p:nvSpPr>
        <p:spPr>
          <a:xfrm>
            <a:off x="5352179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DA85C31-160D-D047-9020-490ECF6566BA}"/>
              </a:ext>
            </a:extLst>
          </p:cNvPr>
          <p:cNvSpPr/>
          <p:nvPr/>
        </p:nvSpPr>
        <p:spPr>
          <a:xfrm>
            <a:off x="8198140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F3D125-86A1-1D04-40C3-F5E2D465897F}"/>
              </a:ext>
            </a:extLst>
          </p:cNvPr>
          <p:cNvCxnSpPr>
            <a:cxnSpLocks/>
          </p:cNvCxnSpPr>
          <p:nvPr/>
        </p:nvCxnSpPr>
        <p:spPr>
          <a:xfrm flipH="1">
            <a:off x="3110119" y="3016067"/>
            <a:ext cx="1567389" cy="1385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72B53F0-636C-75D5-4E5E-E285D83ED95E}"/>
              </a:ext>
            </a:extLst>
          </p:cNvPr>
          <p:cNvCxnSpPr>
            <a:cxnSpLocks/>
          </p:cNvCxnSpPr>
          <p:nvPr/>
        </p:nvCxnSpPr>
        <p:spPr>
          <a:xfrm>
            <a:off x="6978197" y="3052581"/>
            <a:ext cx="1576346" cy="1354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/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/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/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04A90C3-D30C-2802-31E5-831DBC97644F}"/>
              </a:ext>
            </a:extLst>
          </p:cNvPr>
          <p:cNvCxnSpPr>
            <a:cxnSpLocks/>
          </p:cNvCxnSpPr>
          <p:nvPr/>
        </p:nvCxnSpPr>
        <p:spPr>
          <a:xfrm flipH="1">
            <a:off x="5708582" y="3301473"/>
            <a:ext cx="119270" cy="112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3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3D79-F6BF-1F72-33BF-AE37514E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202154-B68F-1047-42D5-8B3253AF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B6533B-63C4-9450-161E-0F38523E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9A731B-3C85-9326-F54F-A241597FB7A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A1F4B69-D23B-4EDA-6708-F8C0C64F5FED}"/>
                  </a:ext>
                </a:extLst>
              </p:cNvPr>
              <p:cNvSpPr txBox="1"/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21E6FB1-49F1-D289-56B4-AF6EAC6AA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1EFCF3E-6BD0-D38C-8B00-993B09ABFA31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03B8D83-DDB8-2567-C913-30601FE50F75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B18D40D-A4FB-BD81-83BA-3470651EE543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767F735-4673-2177-06C5-B19DCBF8434F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02B9541-C892-1911-D83E-E1E895980B4C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0BB6BF-48C8-B1ED-26FE-84FC4C6901DF}"/>
              </a:ext>
            </a:extLst>
          </p:cNvPr>
          <p:cNvCxnSpPr>
            <a:endCxn id="11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50D047D-9ADA-48D2-D03B-0EBD12971D16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F5549D-16AC-2F96-5A15-77FF51D6F6BD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56A8D27-2C56-64E5-CED1-49A2E7A8D9C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1EE465A-1205-BDA0-C78E-4F01C26DDED7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72F5EB6-15CD-AD85-6317-42CD4E2E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F2341AE-EA43-F103-ACA0-B77F90985636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EE5980-A4A5-6D32-74FD-576C6605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C222E24-4F2A-0FEA-DA58-43CEDE68BCED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112DE1-190A-A898-6D50-1960A71A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1E80DAF-8AE1-65A3-4760-036C71E30950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22B7FC6-F6DE-1774-A69F-7B8459EB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DE4FFFCA-095B-DBCF-A46B-854F411677DD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608760-9B35-DCC0-3ECA-9583FECA0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072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50AA5-A285-6CD7-D085-EA143536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D7E549-1740-F242-362B-40EA748F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9FEBC7-9708-3B06-6ED7-CBCB0062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028E01C-778A-BAB9-7BD7-680F51A63C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– </a:t>
            </a:r>
            <a:r>
              <a:rPr lang="de-DE" sz="5400" dirty="0" err="1"/>
              <a:t>Simplified</a:t>
            </a:r>
            <a:r>
              <a:rPr lang="de-DE" sz="5400" dirty="0"/>
              <a:t> Vines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/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ACE0E0A-2970-7764-40ED-7D40169BBE0E}"/>
              </a:ext>
            </a:extLst>
          </p:cNvPr>
          <p:cNvCxnSpPr>
            <a:cxnSpLocks/>
          </p:cNvCxnSpPr>
          <p:nvPr/>
        </p:nvCxnSpPr>
        <p:spPr>
          <a:xfrm flipH="1">
            <a:off x="2762124" y="2982454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/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/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E5B7B07-C33B-B0DF-F3A2-03FB3DD017BE}"/>
              </a:ext>
            </a:extLst>
          </p:cNvPr>
          <p:cNvCxnSpPr>
            <a:cxnSpLocks/>
          </p:cNvCxnSpPr>
          <p:nvPr/>
        </p:nvCxnSpPr>
        <p:spPr>
          <a:xfrm flipH="1">
            <a:off x="6085028" y="2975512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/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2C71459-4CC6-62C3-F255-FA30D3B19ED9}"/>
              </a:ext>
            </a:extLst>
          </p:cNvPr>
          <p:cNvCxnSpPr>
            <a:cxnSpLocks/>
          </p:cNvCxnSpPr>
          <p:nvPr/>
        </p:nvCxnSpPr>
        <p:spPr>
          <a:xfrm flipH="1">
            <a:off x="2751152" y="5075771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/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/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/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/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blipFill>
                <a:blip r:embed="rId10"/>
                <a:stretch>
                  <a:fillRect l="-8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/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/>
                          </m:ctrlPr>
                        </m:sSubPr>
                        <m:e>
                          <m:r>
                            <a:rPr lang="de-DE" sz="2400" i="1"/>
                            <m:t>𝑐</m:t>
                          </m:r>
                        </m:e>
                        <m:sub>
                          <m:r>
                            <a:rPr lang="de-DE" sz="2400" i="1"/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de-DE" sz="2400" i="1"/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/>
                              </m:ctrlPr>
                            </m:sSubPr>
                            <m:e>
                              <m:r>
                                <a:rPr lang="de-DE" sz="2400" i="1"/>
                                <m:t>𝑢</m:t>
                              </m:r>
                            </m:e>
                            <m:sub>
                              <m:r>
                                <a:rPr lang="de-DE" sz="2400" i="1"/>
                                <m:t>1</m:t>
                              </m:r>
                            </m:sub>
                          </m:sSub>
                          <m:r>
                            <a:rPr lang="de-DE" sz="2400" i="1"/>
                            <m:t>,</m:t>
                          </m:r>
                          <m:sSub>
                            <m:sSubPr>
                              <m:ctrlPr>
                                <a:rPr lang="de-DE" sz="2400" i="1"/>
                              </m:ctrlPr>
                            </m:sSubPr>
                            <m:e>
                              <m:r>
                                <a:rPr lang="de-DE" sz="2400" i="1"/>
                                <m:t>𝑢</m:t>
                              </m:r>
                            </m:e>
                            <m:sub>
                              <m:r>
                                <a:rPr lang="de-DE" sz="2400" i="1"/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/>
                          </m:ctrlPr>
                        </m:sSubPr>
                        <m:e>
                          <m:r>
                            <a:rPr lang="de-DE" sz="2400" i="1"/>
                            <m:t>𝑐</m:t>
                          </m:r>
                        </m:e>
                        <m:sub>
                          <m:r>
                            <a:rPr lang="de-DE" sz="2400" i="1"/>
                            <m:t>23</m:t>
                          </m:r>
                        </m:sub>
                      </m:sSub>
                      <m:d>
                        <m:dPr>
                          <m:ctrlPr>
                            <a:rPr lang="de-DE" sz="2400" i="1"/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/>
                              </m:ctrlPr>
                            </m:sSubPr>
                            <m:e>
                              <m:r>
                                <a:rPr lang="de-DE" sz="2400" i="1"/>
                                <m:t>𝑢</m:t>
                              </m:r>
                            </m:e>
                            <m:sub>
                              <m:r>
                                <a:rPr lang="de-DE" sz="2400" i="1"/>
                                <m:t>2</m:t>
                              </m:r>
                            </m:sub>
                          </m:sSub>
                          <m:r>
                            <a:rPr lang="de-DE" sz="2400" i="1"/>
                            <m:t>,</m:t>
                          </m:r>
                          <m:sSub>
                            <m:sSubPr>
                              <m:ctrlPr>
                                <a:rPr lang="de-DE" sz="2400" i="1"/>
                              </m:ctrlPr>
                            </m:sSubPr>
                            <m:e>
                              <m:r>
                                <a:rPr lang="de-DE" sz="2400" i="1"/>
                                <m:t>𝑢</m:t>
                              </m:r>
                            </m:e>
                            <m:sub>
                              <m:r>
                                <a:rPr lang="de-DE" sz="2400" i="1"/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/>
                          </m:ctrlPr>
                        </m:sSubPr>
                        <m:e>
                          <m:r>
                            <a:rPr lang="de-DE" sz="2400" i="1"/>
                            <m:t>𝑐</m:t>
                          </m:r>
                        </m:e>
                        <m:sub>
                          <m:r>
                            <a:rPr lang="de-DE" sz="2400" i="1"/>
                            <m:t>13|2</m:t>
                          </m:r>
                        </m:sub>
                      </m:sSub>
                      <m:d>
                        <m:dPr>
                          <m:ctrlPr>
                            <a:rPr lang="de-DE" sz="2400" i="1"/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/>
                              </m:ctrlPr>
                            </m:sSubPr>
                            <m:e>
                              <m:r>
                                <a:rPr lang="de-DE" sz="2400" i="1"/>
                                <m:t>𝑢</m:t>
                              </m:r>
                            </m:e>
                            <m:sub>
                              <m:r>
                                <a:rPr lang="de-DE" sz="2400" i="1"/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de-DE" sz="2400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/>
                                  </m:ctrlPr>
                                </m:sSubPr>
                                <m:e>
                                  <m:r>
                                    <a:rPr lang="de-DE" sz="2400" i="1"/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/>
                                    <m:t>2</m:t>
                                  </m:r>
                                </m:sub>
                              </m:sSub>
                              <m:r>
                                <a:rPr lang="de-DE" sz="2400" i="1"/>
                                <m:t>,</m:t>
                              </m:r>
                              <m:sSub>
                                <m:sSubPr>
                                  <m:ctrlPr>
                                    <a:rPr lang="de-DE" sz="2400" i="1"/>
                                  </m:ctrlPr>
                                </m:sSubPr>
                                <m:e>
                                  <m:r>
                                    <a:rPr lang="de-DE" sz="2400" i="1"/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/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DE" sz="2400" i="1"/>
                              </m:ctrlPr>
                            </m:sSubPr>
                            <m:e>
                              <m:r>
                                <a:rPr lang="de-DE" sz="2400" i="1"/>
                                <m:t>𝑢</m:t>
                              </m:r>
                            </m:e>
                            <m:sub>
                              <m:r>
                                <a:rPr lang="de-DE" sz="2400" i="1"/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/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blipFill>
                <a:blip r:embed="rId12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/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blipFill>
                <a:blip r:embed="rId13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74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7B11-F1C8-292E-726A-9E5D6C63B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4DD442-F7D9-BFEC-A78F-DA5BEA4C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7301A8-0A70-37E0-909C-02EABAD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5E2B47-02D3-A1A7-BD91-472FE000716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Setup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CF35947-1352-BDD5-DA50-2BDE666F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55310"/>
              </p:ext>
            </p:extLst>
          </p:nvPr>
        </p:nvGraphicFramePr>
        <p:xfrm>
          <a:off x="1502136" y="2279149"/>
          <a:ext cx="9187728" cy="3370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3864">
                  <a:extLst>
                    <a:ext uri="{9D8B030D-6E8A-4147-A177-3AD203B41FA5}">
                      <a16:colId xmlns:a16="http://schemas.microsoft.com/office/drawing/2014/main" val="1974342627"/>
                    </a:ext>
                  </a:extLst>
                </a:gridCol>
                <a:gridCol w="4593864">
                  <a:extLst>
                    <a:ext uri="{9D8B030D-6E8A-4147-A177-3AD203B41FA5}">
                      <a16:colId xmlns:a16="http://schemas.microsoft.com/office/drawing/2014/main" val="1552321702"/>
                    </a:ext>
                  </a:extLst>
                </a:gridCol>
              </a:tblGrid>
              <a:tr h="306248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84192"/>
                  </a:ext>
                </a:extLst>
              </a:tr>
              <a:tr h="469620">
                <a:tc>
                  <a:txBody>
                    <a:bodyPr/>
                    <a:lstStyle/>
                    <a:p>
                      <a:r>
                        <a:rPr lang="de-DE" dirty="0"/>
                        <a:t>Sample </a:t>
                      </a:r>
                      <a:r>
                        <a:rPr lang="de-DE" dirty="0" err="1"/>
                        <a:t>size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15, 30, 50, 1000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8143"/>
                  </a:ext>
                </a:extLst>
              </a:tr>
              <a:tr h="810577">
                <a:tc>
                  <a:txBody>
                    <a:bodyPr/>
                    <a:lstStyle/>
                    <a:p>
                      <a:r>
                        <a:rPr lang="de-DE" dirty="0" err="1"/>
                        <a:t>Correlation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Donau, Isar, </a:t>
                      </a:r>
                      <a:r>
                        <a:rPr lang="de-DE" dirty="0" err="1"/>
                        <a:t>LowHighHigh</a:t>
                      </a:r>
                      <a:r>
                        <a:rPr lang="de-DE" dirty="0"/>
                        <a:t>, </a:t>
                      </a:r>
                      <a:r>
                        <a:rPr lang="de-DE" dirty="0" err="1"/>
                        <a:t>LowMedHigh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02412"/>
                  </a:ext>
                </a:extLst>
              </a:tr>
              <a:tr h="810577">
                <a:tc>
                  <a:txBody>
                    <a:bodyPr/>
                    <a:lstStyle/>
                    <a:p>
                      <a:r>
                        <a:rPr lang="de-DE" dirty="0" err="1"/>
                        <a:t>Iterations</a:t>
                      </a:r>
                      <a:r>
                        <a:rPr lang="de-DE" dirty="0"/>
                        <a:t> per </a:t>
                      </a:r>
                      <a:r>
                        <a:rPr lang="de-DE" dirty="0" err="1"/>
                        <a:t>setup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3000 (NACs) -&gt; 1k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cop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fam</a:t>
                      </a:r>
                      <a:endParaRPr lang="de-DE" dirty="0"/>
                    </a:p>
                    <a:p>
                      <a:r>
                        <a:rPr lang="de-DE" dirty="0"/>
                        <a:t>27000 (Vines) -&gt; 1k </a:t>
                      </a:r>
                      <a:r>
                        <a:rPr lang="de-DE" dirty="0" err="1"/>
                        <a:t>each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combination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fams</a:t>
                      </a:r>
                      <a:r>
                        <a:rPr lang="de-DE" dirty="0"/>
                        <a:t> (3^3)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9590"/>
                  </a:ext>
                </a:extLst>
              </a:tr>
              <a:tr h="810577">
                <a:tc>
                  <a:txBody>
                    <a:bodyPr/>
                    <a:lstStyle/>
                    <a:p>
                      <a:r>
                        <a:rPr lang="de-DE" dirty="0" err="1"/>
                        <a:t>Copula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Families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Gumbel, Clayton, Frank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80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68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4217-3A36-71A1-968F-30CB583C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9F4E54D-B95F-B7E6-CDEC-DF2C3593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970255-9E57-2422-C600-2ACFBA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BDB543D-900F-B6F5-0AFC-6656CF7FF96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</p:spTree>
    <p:extLst>
      <p:ext uri="{BB962C8B-B14F-4D97-AF65-F5344CB8AC3E}">
        <p14:creationId xmlns:p14="http://schemas.microsoft.com/office/powerpoint/2010/main" val="653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5DD32EA-DC3E-4C42-4042-35276EAA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C373E5-2AEA-9061-0487-5B00E588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DA7D28-BD90-3A84-F872-6392C485715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Relevance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612D634-0F2D-C7F7-A766-221DB6E7DA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Varying strength of dependence between variables, allowing flexible modelling. </a:t>
            </a: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64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66AB-9FE2-F8C2-0E9A-E1F6333D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A0F33C-1C73-C2A2-0AAC-A83A08D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58636B-1574-3603-14E1-2503F641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6DC61FE-A56A-772C-C002-3177F23F5E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877759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FFE0-3229-BD89-0D69-EB6DBBD0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BD50C5-D5DD-2C6E-9336-FD477360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DCEDF8-8E36-AB6B-9620-28A18296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A9C194-DE7C-0275-C997-847E3839DFA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207547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5CE3-D756-8F6F-509D-E16E5DC6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06AFFF-77F1-F56E-1565-7EF0F0CC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76FBC9-5A2D-C32C-746F-47A73E42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2045DF-86F0-60AD-7969-D62B0187BDB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</p:spTree>
    <p:extLst>
      <p:ext uri="{BB962C8B-B14F-4D97-AF65-F5344CB8AC3E}">
        <p14:creationId xmlns:p14="http://schemas.microsoft.com/office/powerpoint/2010/main" val="3420046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CC56-AE5C-ADC9-E4FB-D4EC182B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8C72D-C911-F028-E82D-EB333231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15BEA3-C1FF-EAA1-ED78-292AFB0F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315C2E-B5BD-EE4F-5791-D830358AD33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775462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29D94-8035-7371-6876-D32A4FD5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1BD31D-388B-EBE2-9A3C-B2F76782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2C9EA4-5CDD-8D8E-1268-C97E092D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10DF83-1E75-126C-565E-A8BE41E260B7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Summary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9C17C48-5CA8-0E24-4F7B-5A0CD91C1B2B}"/>
              </a:ext>
            </a:extLst>
          </p:cNvPr>
          <p:cNvSpPr/>
          <p:nvPr/>
        </p:nvSpPr>
        <p:spPr>
          <a:xfrm>
            <a:off x="0" y="1585731"/>
            <a:ext cx="12192000" cy="4051139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TODO: Show </a:t>
            </a:r>
            <a:r>
              <a:rPr lang="de-DE" sz="5400" dirty="0" err="1"/>
              <a:t>this</a:t>
            </a:r>
            <a:r>
              <a:rPr lang="de-DE" sz="5400" dirty="0"/>
              <a:t> </a:t>
            </a:r>
            <a:r>
              <a:rPr lang="de-DE" sz="5400" dirty="0" err="1"/>
              <a:t>as</a:t>
            </a:r>
            <a:r>
              <a:rPr lang="de-DE" sz="5400" dirty="0"/>
              <a:t> last </a:t>
            </a:r>
            <a:r>
              <a:rPr lang="de-DE" sz="5400" dirty="0" err="1"/>
              <a:t>slide</a:t>
            </a:r>
            <a:r>
              <a:rPr lang="de-DE" sz="5400" dirty="0"/>
              <a:t> and </a:t>
            </a:r>
            <a:r>
              <a:rPr lang="de-DE" sz="5400" dirty="0" err="1"/>
              <a:t>display</a:t>
            </a:r>
            <a:r>
              <a:rPr lang="de-DE" sz="5400" dirty="0"/>
              <a:t> Key </a:t>
            </a:r>
            <a:r>
              <a:rPr lang="de-DE" sz="5400" dirty="0" err="1"/>
              <a:t>findings</a:t>
            </a:r>
            <a:r>
              <a:rPr lang="de-DE" sz="5400" dirty="0"/>
              <a:t>. </a:t>
            </a:r>
          </a:p>
          <a:p>
            <a:pPr algn="ctr"/>
            <a:r>
              <a:rPr lang="de-DE" sz="5400" dirty="0"/>
              <a:t>So </a:t>
            </a:r>
            <a:r>
              <a:rPr lang="de-DE" sz="5400" dirty="0" err="1"/>
              <a:t>ppl</a:t>
            </a:r>
            <a:r>
              <a:rPr lang="de-DE" sz="5400" dirty="0"/>
              <a:t> </a:t>
            </a:r>
            <a:r>
              <a:rPr lang="de-DE" sz="5400" dirty="0" err="1"/>
              <a:t>can</a:t>
            </a:r>
            <a:r>
              <a:rPr lang="de-DE" sz="5400" dirty="0"/>
              <a:t> </a:t>
            </a:r>
            <a:r>
              <a:rPr lang="de-DE" sz="5400" dirty="0" err="1"/>
              <a:t>refer</a:t>
            </a:r>
            <a:r>
              <a:rPr lang="de-DE" sz="5400" dirty="0"/>
              <a:t> </a:t>
            </a:r>
            <a:r>
              <a:rPr lang="de-DE" sz="5400" dirty="0" err="1"/>
              <a:t>see</a:t>
            </a:r>
            <a:r>
              <a:rPr lang="de-DE" sz="5400" dirty="0"/>
              <a:t> </a:t>
            </a:r>
            <a:r>
              <a:rPr lang="de-DE" sz="5400" dirty="0" err="1"/>
              <a:t>everything</a:t>
            </a:r>
            <a:r>
              <a:rPr lang="de-DE" sz="5400" dirty="0"/>
              <a:t> and </a:t>
            </a:r>
            <a:r>
              <a:rPr lang="de-DE" sz="5400" dirty="0" err="1"/>
              <a:t>can</a:t>
            </a:r>
            <a:r>
              <a:rPr lang="de-DE" sz="5400" dirty="0"/>
              <a:t> </a:t>
            </a:r>
            <a:r>
              <a:rPr lang="de-DE" sz="5400" dirty="0" err="1"/>
              <a:t>refer</a:t>
            </a:r>
            <a:r>
              <a:rPr lang="de-DE" sz="5400" dirty="0"/>
              <a:t> to </a:t>
            </a:r>
            <a:r>
              <a:rPr lang="de-DE" sz="5400" dirty="0" err="1"/>
              <a:t>it</a:t>
            </a:r>
            <a:r>
              <a:rPr lang="de-DE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263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07D3-1613-236F-A82A-483537C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64DEB3-F2A1-EA1C-549E-F6ED2412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587F56-4847-0B95-DC71-24EA4628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5DD809-A8EB-C34A-1D24-0E537F820C3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76392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5FD7-BF0D-A39B-FDF9-AA2096C6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Muster enthält.&#10;&#10;KI-generierte Inhalte können fehlerhaft sein.">
            <a:extLst>
              <a:ext uri="{FF2B5EF4-FFF2-40B4-BE49-F238E27FC236}">
                <a16:creationId xmlns:a16="http://schemas.microsoft.com/office/drawing/2014/main" id="{5D8A9EBB-34BB-0717-9559-9945ACDF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456D93-EFF2-8325-EDDB-F49E037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D8403-9FE2-A175-E02E-EBEEFB4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61F444-F09A-666B-2BD8-E9CB7C86BD3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06305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1112-01E8-EEBC-9CB7-BC035706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C25F38-FF58-5F99-7259-3E31F1D4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644129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5B2973-4349-1AE3-299D-44415B82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D61DF8-1F53-2E60-F084-8F1542F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D29635-7C5C-6456-9C94-1D81BDAD7C3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34891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105FE-9503-9A25-D27E-7CBFEC16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7713E0F-159F-2B51-613F-72383DCB23C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- PIT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CE919A-12FF-3F5D-C3D7-D2C9BD3A9E5F}"/>
              </a:ext>
            </a:extLst>
          </p:cNvPr>
          <p:cNvSpPr/>
          <p:nvPr/>
        </p:nvSpPr>
        <p:spPr>
          <a:xfrm>
            <a:off x="1707121" y="1675226"/>
            <a:ext cx="8777757" cy="43941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18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A57A-176D-2151-A842-EF62B75CC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479DD42-6C59-358F-CA92-81ECAA1F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C445D8-8AD5-5EDE-92DD-BD857A5C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9863B79-A32A-BC32-8776-62F346AC274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– Construction Vines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1B12052E-2A18-C757-C08C-80AC2AA77FFD}"/>
                  </a:ext>
                </a:extLst>
              </p:cNvPr>
              <p:cNvSpPr/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1B12052E-2A18-C757-C08C-80AC2AA77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2C6AEB4-2A52-2CF9-175D-470938184F94}"/>
              </a:ext>
            </a:extLst>
          </p:cNvPr>
          <p:cNvCxnSpPr>
            <a:cxnSpLocks/>
          </p:cNvCxnSpPr>
          <p:nvPr/>
        </p:nvCxnSpPr>
        <p:spPr>
          <a:xfrm flipH="1">
            <a:off x="2762124" y="2982454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ADFF3AD5-3897-BDC4-4094-B324AA1C771B}"/>
                  </a:ext>
                </a:extLst>
              </p:cNvPr>
              <p:cNvSpPr/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ADFF3AD5-3897-BDC4-4094-B324AA1C7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7C78683C-B093-FC3C-C66C-981204A40540}"/>
                  </a:ext>
                </a:extLst>
              </p:cNvPr>
              <p:cNvSpPr/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7C78683C-B093-FC3C-C66C-981204A40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3860372-418D-FA68-BC81-921EA634C60D}"/>
              </a:ext>
            </a:extLst>
          </p:cNvPr>
          <p:cNvCxnSpPr>
            <a:cxnSpLocks/>
          </p:cNvCxnSpPr>
          <p:nvPr/>
        </p:nvCxnSpPr>
        <p:spPr>
          <a:xfrm flipH="1">
            <a:off x="6085028" y="2975512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C644F6F8-330A-B68E-2750-2D5CCD400ACC}"/>
                  </a:ext>
                </a:extLst>
              </p:cNvPr>
              <p:cNvSpPr/>
              <p:nvPr/>
            </p:nvSpPr>
            <p:spPr>
              <a:xfrm>
                <a:off x="3755959" y="464738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C644F6F8-330A-B68E-2750-2D5CCD400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59" y="4647389"/>
                <a:ext cx="712807" cy="6409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172162B-E3F9-432B-3386-7D2BE66E96C3}"/>
              </a:ext>
            </a:extLst>
          </p:cNvPr>
          <p:cNvCxnSpPr>
            <a:cxnSpLocks/>
          </p:cNvCxnSpPr>
          <p:nvPr/>
        </p:nvCxnSpPr>
        <p:spPr>
          <a:xfrm flipH="1">
            <a:off x="4457794" y="4953978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23743E9E-6AF2-9B14-5417-0930FBB18DD3}"/>
                  </a:ext>
                </a:extLst>
              </p:cNvPr>
              <p:cNvSpPr/>
              <p:nvPr/>
            </p:nvSpPr>
            <p:spPr>
              <a:xfrm>
                <a:off x="7078863" y="464738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23743E9E-6AF2-9B14-5417-0930FBB18D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863" y="4647389"/>
                <a:ext cx="712807" cy="6409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BA6256C4-E1BB-887B-DC44-5D6552CE7B37}"/>
                  </a:ext>
                </a:extLst>
              </p:cNvPr>
              <p:cNvSpPr/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BA6256C4-E1BB-887B-DC44-5D6552CE7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93B9AD27-54B5-FFC5-D512-848312BF1B9B}"/>
                  </a:ext>
                </a:extLst>
              </p:cNvPr>
              <p:cNvSpPr/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93B9AD27-54B5-FFC5-D512-848312BF1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298A6EBD-77BE-9C0B-DE03-9786C4EFD2B0}"/>
                  </a:ext>
                </a:extLst>
              </p:cNvPr>
              <p:cNvSpPr/>
              <p:nvPr/>
            </p:nvSpPr>
            <p:spPr>
              <a:xfrm>
                <a:off x="5411924" y="420550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298A6EBD-77BE-9C0B-DE03-9786C4EFD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924" y="4205505"/>
                <a:ext cx="712807" cy="640945"/>
              </a:xfrm>
              <a:prstGeom prst="roundRect">
                <a:avLst/>
              </a:prstGeom>
              <a:blipFill>
                <a:blip r:embed="rId10"/>
                <a:stretch>
                  <a:fillRect l="-8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85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0CC235-D65B-C47B-F4CD-887A021F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77CB7-E552-1424-31C2-185FA81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CBBA31-858A-792C-8F6E-88EA3931695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Dependence</a:t>
            </a:r>
            <a:r>
              <a:rPr lang="de-DE" sz="5400" dirty="0"/>
              <a:t> </a:t>
            </a:r>
            <a:r>
              <a:rPr lang="de-DE" sz="5400" dirty="0" err="1"/>
              <a:t>Structure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7E54C30-37FF-602D-68B1-BF7C07F68C8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Variables: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Flood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(P), Duration (D), Volume (V). 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 &amp; V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Portray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multivariate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3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3B0E-730D-7148-71C0-F6594F82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9977421-01A2-5533-61FD-E7CDF5B3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AFDDE-46C3-8061-E432-CC0BAB0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3C8AB-C8C9-3490-4481-10BB0B4BC49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  <p:pic>
        <p:nvPicPr>
          <p:cNvPr id="19" name="Grafik 18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16CA8C3C-0B24-8571-04D6-46FF1B363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94BD176-9B35-9CCC-FCC1-3E327E7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45154F-865E-9AB5-5C70-F3976F06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9BC96D3F-C425-238B-A62F-338EF280A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43B2D16-44AA-6F3B-DDBF-29A2FC70712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05943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F9F4-693A-B697-3738-96BEC19F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13E43-2C8E-FC73-977F-5B37ED5C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828714-726E-F8C6-A366-78C38364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D55F7F-FCB0-3DF5-E67A-F75F33EEB9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9" name="Grafik 8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4EA8D880-E985-2AB4-528E-2EB9AD53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2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A948-652F-B0E9-CF94-3153A79C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78E4AB9-92EF-467B-75F4-6BA4990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BF22E7-3CF8-1EF3-2869-06E795DF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B5406B-56B4-C2B7-AF00-F9D10C52220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8" name="Grafik 7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04C6480-69C0-896D-ED7A-31B2C23F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1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B6A8-3DC8-0ECF-9464-5876D22E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AF46A7-CD95-ABA1-EC45-D8FF7851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BBDC48-11F0-FA7E-C0C7-9EF6B70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EBB74B-821F-C6BA-3960-DB9AD1209EA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6" name="Grafik 5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EDE2A48-163C-AF1F-7B28-45A12DFD0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6E5F-9FD2-C992-B26D-E873F0A6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9AE6932-5CB5-1874-241A-62ED39010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2A0C-B06A-A62E-9435-DEFAE70E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9F398-464A-130F-53AC-5126C02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0D6780-2769-EBE0-E8C4-8B74EF69652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273118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2415</Words>
  <Application>Microsoft Office PowerPoint</Application>
  <PresentationFormat>Breitbild</PresentationFormat>
  <Paragraphs>345</Paragraphs>
  <Slides>29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Aptos</vt:lpstr>
      <vt:lpstr>Arial</vt:lpstr>
      <vt:lpstr>Cambria Math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Schüttpelz, Robin</dc:creator>
  <cp:lastModifiedBy>Robin Schuettpelz</cp:lastModifiedBy>
  <cp:revision>166</cp:revision>
  <dcterms:created xsi:type="dcterms:W3CDTF">2025-01-12T17:57:38Z</dcterms:created>
  <dcterms:modified xsi:type="dcterms:W3CDTF">2025-03-15T11:38:57Z</dcterms:modified>
</cp:coreProperties>
</file>